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75" r:id="rId5"/>
    <p:sldId id="257" r:id="rId6"/>
    <p:sldId id="258" r:id="rId7"/>
    <p:sldId id="259" r:id="rId8"/>
    <p:sldId id="273" r:id="rId9"/>
    <p:sldId id="274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92000" y="8194320"/>
            <a:ext cx="8567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822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920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Рисунок 34"/>
          <p:cNvPicPr/>
          <p:nvPr/>
        </p:nvPicPr>
        <p:blipFill>
          <a:blip r:embed="rId2"/>
          <a:stretch/>
        </p:blipFill>
        <p:spPr>
          <a:xfrm>
            <a:off x="2328120" y="590364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6" name="Рисунок 35"/>
          <p:cNvPicPr/>
          <p:nvPr/>
        </p:nvPicPr>
        <p:blipFill>
          <a:blip r:embed="rId2"/>
          <a:stretch/>
        </p:blipFill>
        <p:spPr>
          <a:xfrm>
            <a:off x="2328120" y="590364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792000" y="4104000"/>
            <a:ext cx="8567640" cy="66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7920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822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92000" y="8194320"/>
            <a:ext cx="8567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92000" y="8194320"/>
            <a:ext cx="8567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822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7920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Рисунок 71"/>
          <p:cNvPicPr/>
          <p:nvPr/>
        </p:nvPicPr>
        <p:blipFill>
          <a:blip r:embed="rId2"/>
          <a:stretch/>
        </p:blipFill>
        <p:spPr>
          <a:xfrm>
            <a:off x="2328120" y="590364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3" name="Рисунок 72"/>
          <p:cNvPicPr/>
          <p:nvPr/>
        </p:nvPicPr>
        <p:blipFill>
          <a:blip r:embed="rId2"/>
          <a:stretch/>
        </p:blipFill>
        <p:spPr>
          <a:xfrm>
            <a:off x="2328120" y="590364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92000" y="4104000"/>
            <a:ext cx="8567640" cy="66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920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822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92000" y="8194320"/>
            <a:ext cx="8567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92000" y="8194320"/>
            <a:ext cx="8567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822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920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Рисунок 109"/>
          <p:cNvPicPr/>
          <p:nvPr/>
        </p:nvPicPr>
        <p:blipFill>
          <a:blip r:embed="rId2"/>
          <a:stretch/>
        </p:blipFill>
        <p:spPr>
          <a:xfrm>
            <a:off x="2328120" y="590364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111" name="Рисунок 110"/>
          <p:cNvPicPr/>
          <p:nvPr/>
        </p:nvPicPr>
        <p:blipFill>
          <a:blip r:embed="rId2"/>
          <a:stretch/>
        </p:blipFill>
        <p:spPr>
          <a:xfrm>
            <a:off x="2328120" y="590364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92000" y="4104000"/>
            <a:ext cx="8567640" cy="66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920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82200" y="819432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82200" y="5904000"/>
            <a:ext cx="418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92000" y="8194320"/>
            <a:ext cx="8567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4320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4320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7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4320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7640" cy="143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79200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182560" y="5904000"/>
            <a:ext cx="418068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621000" y="465875"/>
            <a:ext cx="9071280" cy="425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800" b="1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Практическая</a:t>
            </a:r>
            <a:r>
              <a:rPr lang="en-US" sz="48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4800" b="1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исследовательская</a:t>
            </a:r>
            <a:r>
              <a:rPr lang="en-US" sz="48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4800" b="1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работа</a:t>
            </a:r>
            <a:r>
              <a:rPr lang="en-US" sz="48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“</a:t>
            </a:r>
            <a:r>
              <a:rPr lang="en-US" sz="4800" b="1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Удаленное</a:t>
            </a:r>
            <a:r>
              <a:rPr lang="en-US" sz="48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4800" b="1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управление</a:t>
            </a:r>
            <a:r>
              <a:rPr lang="en-US" sz="48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ПК </a:t>
            </a:r>
            <a:r>
              <a:rPr lang="en-US" sz="4800" b="1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без</a:t>
            </a:r>
            <a:r>
              <a:rPr lang="en-US" sz="48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4800" b="1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привязки</a:t>
            </a:r>
            <a:r>
              <a:rPr lang="en-US" sz="48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к </a:t>
            </a:r>
            <a:r>
              <a:rPr lang="en-US" sz="4800" b="1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статическому</a:t>
            </a:r>
            <a:r>
              <a:rPr lang="en-US" sz="48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IP-</a:t>
            </a:r>
            <a:r>
              <a:rPr lang="en-US" sz="4800" b="1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адресу</a:t>
            </a:r>
            <a:r>
              <a:rPr lang="en-US" sz="48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4846320" y="4846320"/>
            <a:ext cx="910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3"/>
          <p:cNvSpPr/>
          <p:nvPr/>
        </p:nvSpPr>
        <p:spPr>
          <a:xfrm>
            <a:off x="4181569" y="4846320"/>
            <a:ext cx="5541840" cy="188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Автор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ГБОУ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Лицей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1580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при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МГТУ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им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Н.Э.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Баумана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10В1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Симановский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Марк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Анатольевич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Научный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руководитель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Савельева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Дарья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Александровна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ГБОУ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Лицей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№1580,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заместитель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директора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731520" y="73116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0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Недостатки и преимущества текущего решения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850320" y="2198880"/>
            <a:ext cx="8567640" cy="438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333333"/>
              </a:buClr>
              <a:buSzPct val="45000"/>
            </a:pPr>
            <a:r>
              <a:rPr lang="en-US" sz="3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	+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Нужно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знать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лишь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dns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IP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публичного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сервера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Открытием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портов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занимается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сама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ОС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при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отправке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сокетов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Отправляются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UDP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пакеты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раз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в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установленный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промежуток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времени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размером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40B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до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4kB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Не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имеет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значения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иерархия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сети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360">
              <a:lnSpc>
                <a:spcPct val="100000"/>
              </a:lnSpc>
              <a:buClr>
                <a:srgbClr val="333333"/>
              </a:buClr>
              <a:buSzPct val="45000"/>
            </a:pP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	-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Нужен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сервер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с </a:t>
            </a:r>
            <a:r>
              <a:rPr lang="en-US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поддержкой</a:t>
            </a: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CGI-BIN, PHP, БД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50320" y="82296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Реализация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31520" y="2651760"/>
            <a:ext cx="8567640" cy="438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Сервер: Локальный Apache сервер с поднятой MariaDB и бесплатный хостинг(плохой вариант)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Бэк-энд. Обработка команд сервером: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PHP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Фронт-энд. Управление: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Java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758880" y="20592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Фронт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758880" y="1463040"/>
            <a:ext cx="4180680" cy="530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333333"/>
              </a:buClr>
              <a:buSzPct val="45000"/>
            </a:pP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	Client-Client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360">
              <a:lnSpc>
                <a:spcPct val="100000"/>
              </a:lnSpc>
              <a:buClr>
                <a:srgbClr val="333333"/>
              </a:buClr>
              <a:buSzPct val="45000"/>
            </a:pP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Соединение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с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сервером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Отправка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сокета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с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проверкой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есть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ли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неисполненная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команда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Если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есть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–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открыть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командную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строку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в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буфер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stdin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ввести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команду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забрать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ответ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из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буферов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stdout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и stderr,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иначе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п.2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Отправить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сокет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с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ответом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5420160" y="1467360"/>
            <a:ext cx="4180680" cy="529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333333"/>
              </a:buClr>
              <a:buSzPct val="45000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	Client-Master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360">
              <a:lnSpc>
                <a:spcPct val="100000"/>
              </a:lnSpc>
              <a:buClr>
                <a:srgbClr val="333333"/>
              </a:buClr>
              <a:buSzPct val="45000"/>
            </a:pP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Соединение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с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сервером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Вход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в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учетную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запись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Выбор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ПК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для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управления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привязанного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к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данной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учетной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записи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Отправка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сокета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с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командой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на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сервер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Ожидание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Отправка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сокета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с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запросом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на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загрузку</a:t>
            </a:r>
            <a:r>
              <a:rPr lang="en-US" sz="2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2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ответа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914400" y="75456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Бэк-энд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758880" y="2381760"/>
            <a:ext cx="8567640" cy="438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Пришел запрос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Проверка корректности аутентификационной информации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Выполнение запроса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005840" y="36576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Результат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Рисунок 149"/>
          <p:cNvPicPr/>
          <p:nvPr/>
        </p:nvPicPr>
        <p:blipFill>
          <a:blip r:embed="rId2"/>
          <a:stretch/>
        </p:blipFill>
        <p:spPr>
          <a:xfrm>
            <a:off x="365760" y="1844280"/>
            <a:ext cx="9491040" cy="492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05840" y="36576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Результат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Neth remote control demo">
            <a:hlinkClick r:id="" action="ppaction://media"/>
            <a:extLst>
              <a:ext uri="{FF2B5EF4-FFF2-40B4-BE49-F238E27FC236}">
                <a16:creationId xmlns:a16="http://schemas.microsoft.com/office/drawing/2014/main" id="{9380A45E-90D9-425E-A813-9B32CB5FB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778" y="1671677"/>
            <a:ext cx="9779068" cy="437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792000" y="410400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792000" y="5904000"/>
            <a:ext cx="8567640" cy="438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TextShape 3"/>
          <p:cNvSpPr txBox="1"/>
          <p:nvPr/>
        </p:nvSpPr>
        <p:spPr>
          <a:xfrm>
            <a:off x="942120" y="365760"/>
            <a:ext cx="8567640" cy="143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Сравнение с существующими аналогами</a:t>
            </a:r>
          </a:p>
        </p:txBody>
      </p:sp>
      <p:sp>
        <p:nvSpPr>
          <p:cNvPr id="155" name="TextShape 4"/>
          <p:cNvSpPr txBox="1"/>
          <p:nvPr/>
        </p:nvSpPr>
        <p:spPr>
          <a:xfrm>
            <a:off x="-155160" y="1650600"/>
            <a:ext cx="8567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Radmin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Нет поддержки NAT,  платная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Telnet, RDP, SSH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Нет поддержки нестатических ip адресов, NAT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TeamViewer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Бесплатна только для некоммерческого использования, огромное потребление трафика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Рисунок 155"/>
          <p:cNvPicPr/>
          <p:nvPr/>
        </p:nvPicPr>
        <p:blipFill>
          <a:blip r:embed="rId2"/>
          <a:srcRect t="19898"/>
          <a:stretch/>
        </p:blipFill>
        <p:spPr>
          <a:xfrm>
            <a:off x="34920" y="4641480"/>
            <a:ext cx="5268600" cy="2927520"/>
          </a:xfrm>
          <a:prstGeom prst="rect">
            <a:avLst/>
          </a:prstGeom>
          <a:ln>
            <a:noFill/>
          </a:ln>
        </p:spPr>
      </p:pic>
      <p:pic>
        <p:nvPicPr>
          <p:cNvPr id="157" name="Рисунок 156"/>
          <p:cNvPicPr/>
          <p:nvPr/>
        </p:nvPicPr>
        <p:blipFill>
          <a:blip r:embed="rId3"/>
          <a:stretch/>
        </p:blipFill>
        <p:spPr>
          <a:xfrm>
            <a:off x="5036040" y="4754880"/>
            <a:ext cx="5044680" cy="281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33560" y="731520"/>
            <a:ext cx="8567640" cy="143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Перспективы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1033560" y="2560320"/>
            <a:ext cx="8567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3200" dirty="0"/>
              <a:t>Добавить поддержку символов </a:t>
            </a:r>
            <a:r>
              <a:rPr lang="en-US" sz="3200" dirty="0"/>
              <a:t>Unicode</a:t>
            </a:r>
            <a:endParaRPr lang="ru-RU" sz="3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3200" dirty="0"/>
              <a:t>Добавить шифрование </a:t>
            </a:r>
            <a:r>
              <a:rPr lang="en-US" sz="3200" dirty="0"/>
              <a:t>RSA</a:t>
            </a:r>
            <a:endParaRPr lang="ru-RU" sz="3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3200" dirty="0"/>
              <a:t>Добавить систему макрокоманд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3200" dirty="0"/>
              <a:t>Добавить веб-интерфейс управления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3200" dirty="0"/>
              <a:t>Сверстать </a:t>
            </a:r>
            <a:r>
              <a:rPr lang="en-US" sz="3200" dirty="0"/>
              <a:t>GUI </a:t>
            </a:r>
            <a:r>
              <a:rPr lang="ru-RU" sz="3200" dirty="0"/>
              <a:t>и скомпилировать под </a:t>
            </a:r>
            <a:r>
              <a:rPr lang="en-US" sz="3200" dirty="0"/>
              <a:t>android</a:t>
            </a:r>
            <a:endParaRPr lang="ru-RU" sz="3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3200" dirty="0"/>
              <a:t>Добавить псевдографический сервер рабочего стола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005840" y="274320"/>
            <a:ext cx="8567640" cy="143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Технические требования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848520" y="1742040"/>
            <a:ext cx="418068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Фронт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Linux, OS X, Windows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Java JRE 7+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512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MB+ ram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KB+ rom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Доступ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к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сети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Интернет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237640" y="1742040"/>
            <a:ext cx="418068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Бэк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Apache/Nginx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PHP 4.3+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MySQL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или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другая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реляционная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БД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Доступ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к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сети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Интернет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постоянный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ip-адрес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или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dns-имя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1005840" y="389160"/>
            <a:ext cx="8567640" cy="143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Вывод и заключение</a:t>
            </a:r>
          </a:p>
        </p:txBody>
      </p:sp>
      <p:sp>
        <p:nvSpPr>
          <p:cNvPr id="164" name="TextShape 2"/>
          <p:cNvSpPr txBox="1"/>
          <p:nvPr/>
        </p:nvSpPr>
        <p:spPr>
          <a:xfrm>
            <a:off x="914400" y="2011680"/>
            <a:ext cx="8567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Мной разработан рабочий прототип решения проблемы управления ПК с динамическими IP-адресами или ПК в подсетях за NAT с низким потреблением трафика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08670" cy="421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3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941760" y="93744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Цель работы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941760" y="2564640"/>
            <a:ext cx="8567640" cy="438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Разработать кроссплатформенный способ управления ПК без привязки к статическому     IP-адресу с низким потреблением трафика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758880" y="84600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Normal Shell и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Reverse Shell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Рисунок 117"/>
          <p:cNvPicPr/>
          <p:nvPr/>
        </p:nvPicPr>
        <p:blipFill>
          <a:blip r:embed="rId2"/>
          <a:stretch/>
        </p:blipFill>
        <p:spPr>
          <a:xfrm>
            <a:off x="1280160" y="2420280"/>
            <a:ext cx="8320680" cy="499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731520" y="73116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0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Недостатки и преимущества текущего решения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50320" y="2198880"/>
            <a:ext cx="8567640" cy="438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-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Необходим постоянный ip хотя бы одного члена системы управления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Необходимо открытие портов, тонкая настройка брэндмауэра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При постоянном соединении отправляется слишком много пакетов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Плохо работает в подсетях (роутер, серый пул провайдера и прочие)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+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Существует множество готовых реализаций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компьютерные сет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3065779"/>
            <a:ext cx="7489825" cy="449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920" y="278760"/>
            <a:ext cx="8567640" cy="1439640"/>
          </a:xfrm>
        </p:spPr>
        <p:txBody>
          <a:bodyPr/>
          <a:lstStyle/>
          <a:p>
            <a:r>
              <a:rPr lang="ru-RU" b="1" dirty="0" smtClean="0"/>
              <a:t>Компьютерные сети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/>
          </p:nvPr>
        </p:nvSpPr>
        <p:spPr>
          <a:xfrm>
            <a:off x="1352705" y="2179320"/>
            <a:ext cx="8567640" cy="239412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Компьютерная </a:t>
            </a:r>
            <a:r>
              <a:rPr lang="ru-RU" dirty="0"/>
              <a:t>(Вычислительная) сеть – система, обеспечивающая обмен данных между вычислительными устройствами.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4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920" y="248280"/>
            <a:ext cx="8567640" cy="1439640"/>
          </a:xfrm>
        </p:spPr>
        <p:txBody>
          <a:bodyPr/>
          <a:lstStyle/>
          <a:p>
            <a:r>
              <a:rPr lang="ru-RU" b="1" dirty="0" smtClean="0"/>
              <a:t>Сетевая архитектура </a:t>
            </a:r>
            <a:br>
              <a:rPr lang="ru-RU" b="1" dirty="0" smtClean="0"/>
            </a:br>
            <a:r>
              <a:rPr lang="ru-RU" b="1" dirty="0" smtClean="0"/>
              <a:t>«Клиент-сервер»</a:t>
            </a:r>
            <a:endParaRPr lang="ru-RU" b="1" dirty="0"/>
          </a:p>
        </p:txBody>
      </p:sp>
      <p:pic>
        <p:nvPicPr>
          <p:cNvPr id="3076" name="Picture 4" descr="Картинки по запросу клиент-серве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0" y="2167929"/>
            <a:ext cx="7622280" cy="51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69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сокет беркл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6" y="2262600"/>
            <a:ext cx="5405179" cy="52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CustomShape 1"/>
          <p:cNvSpPr/>
          <p:nvPr/>
        </p:nvSpPr>
        <p:spPr>
          <a:xfrm>
            <a:off x="533400" y="18558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800" b="1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Сокет</a:t>
            </a:r>
            <a:r>
              <a:rPr lang="en-US" sz="48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4800" b="1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Беркли</a:t>
            </a:r>
            <a:endParaRPr lang="en-US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01040" y="1625220"/>
            <a:ext cx="3974406" cy="438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Сокеты</a:t>
            </a: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Беркли</a:t>
            </a: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(BSD </a:t>
            </a:r>
            <a:r>
              <a:rPr lang="en-US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сокеты</a:t>
            </a: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) – </a:t>
            </a:r>
            <a:r>
              <a:rPr lang="en-US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интерфейс</a:t>
            </a: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lang="en-US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взаимодействия</a:t>
            </a: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с </a:t>
            </a:r>
            <a:r>
              <a:rPr lang="en-US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сетью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endParaRPr lang="ru-RU" sz="28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108360">
              <a:lnSpc>
                <a:spcPct val="100000"/>
              </a:lnSpc>
              <a:buClr>
                <a:srgbClr val="333333"/>
              </a:buClr>
              <a:buSzPct val="45000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Socket()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Connect()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Bind()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Listen()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Accept()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731520" y="822960"/>
            <a:ext cx="8567640" cy="14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Метод решения.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Модель “Middle Shell”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Рисунок 126"/>
          <p:cNvPicPr/>
          <p:nvPr/>
        </p:nvPicPr>
        <p:blipFill>
          <a:blip r:embed="rId2"/>
          <a:srcRect l="69215" t="15742" r="10991" b="53109"/>
          <a:stretch/>
        </p:blipFill>
        <p:spPr>
          <a:xfrm>
            <a:off x="4297680" y="3109320"/>
            <a:ext cx="1645200" cy="1553760"/>
          </a:xfrm>
          <a:prstGeom prst="rect">
            <a:avLst/>
          </a:prstGeom>
          <a:ln>
            <a:noFill/>
          </a:ln>
        </p:spPr>
      </p:pic>
      <p:sp>
        <p:nvSpPr>
          <p:cNvPr id="129" name="Line 4"/>
          <p:cNvSpPr/>
          <p:nvPr/>
        </p:nvSpPr>
        <p:spPr>
          <a:xfrm flipH="1" flipV="1">
            <a:off x="5852160" y="3931920"/>
            <a:ext cx="1920240" cy="274320"/>
          </a:xfrm>
          <a:prstGeom prst="line">
            <a:avLst/>
          </a:prstGeom>
          <a:ln w="76320">
            <a:solidFill>
              <a:srgbClr val="0099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5"/>
          <p:cNvSpPr/>
          <p:nvPr/>
        </p:nvSpPr>
        <p:spPr>
          <a:xfrm>
            <a:off x="6384600" y="3677040"/>
            <a:ext cx="14623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commands</a:t>
            </a:r>
          </a:p>
        </p:txBody>
      </p:sp>
      <p:sp>
        <p:nvSpPr>
          <p:cNvPr id="131" name="Line 6"/>
          <p:cNvSpPr/>
          <p:nvPr/>
        </p:nvSpPr>
        <p:spPr>
          <a:xfrm flipH="1">
            <a:off x="2560320" y="3840480"/>
            <a:ext cx="1828800" cy="457200"/>
          </a:xfrm>
          <a:prstGeom prst="line">
            <a:avLst/>
          </a:prstGeom>
          <a:ln w="76320">
            <a:solidFill>
              <a:srgbClr val="0099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7"/>
          <p:cNvSpPr/>
          <p:nvPr/>
        </p:nvSpPr>
        <p:spPr>
          <a:xfrm>
            <a:off x="2743199" y="3566160"/>
            <a:ext cx="1449221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commands</a:t>
            </a:r>
          </a:p>
        </p:txBody>
      </p:sp>
      <p:sp>
        <p:nvSpPr>
          <p:cNvPr id="133" name="Line 8"/>
          <p:cNvSpPr/>
          <p:nvPr/>
        </p:nvSpPr>
        <p:spPr>
          <a:xfrm flipV="1">
            <a:off x="2468880" y="4297680"/>
            <a:ext cx="2194560" cy="457200"/>
          </a:xfrm>
          <a:prstGeom prst="line">
            <a:avLst/>
          </a:prstGeom>
          <a:ln w="76320">
            <a:solidFill>
              <a:srgbClr val="0099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9"/>
          <p:cNvSpPr/>
          <p:nvPr/>
        </p:nvSpPr>
        <p:spPr>
          <a:xfrm>
            <a:off x="3376440" y="4500000"/>
            <a:ext cx="9212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</a:t>
            </a:r>
          </a:p>
        </p:txBody>
      </p:sp>
      <p:sp>
        <p:nvSpPr>
          <p:cNvPr id="135" name="Line 10"/>
          <p:cNvSpPr/>
          <p:nvPr/>
        </p:nvSpPr>
        <p:spPr>
          <a:xfrm>
            <a:off x="5577840" y="4297680"/>
            <a:ext cx="2377440" cy="274320"/>
          </a:xfrm>
          <a:prstGeom prst="line">
            <a:avLst/>
          </a:prstGeom>
          <a:ln w="76320">
            <a:solidFill>
              <a:srgbClr val="0099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1"/>
          <p:cNvSpPr/>
          <p:nvPr/>
        </p:nvSpPr>
        <p:spPr>
          <a:xfrm>
            <a:off x="6583680" y="4572000"/>
            <a:ext cx="845906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</a:t>
            </a:r>
          </a:p>
        </p:txBody>
      </p:sp>
      <p:sp>
        <p:nvSpPr>
          <p:cNvPr id="137" name="CustomShape 12"/>
          <p:cNvSpPr/>
          <p:nvPr/>
        </p:nvSpPr>
        <p:spPr>
          <a:xfrm>
            <a:off x="4480560" y="2743200"/>
            <a:ext cx="16905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Static public IP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Port: 80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2597C6F-14FA-48F8-8E55-971CAF81037F}"/>
              </a:ext>
            </a:extLst>
          </p:cNvPr>
          <p:cNvPicPr/>
          <p:nvPr/>
        </p:nvPicPr>
        <p:blipFill rotWithShape="1">
          <a:blip r:embed="rId2"/>
          <a:srcRect l="16242" t="65815" r="67219" b="4512"/>
          <a:stretch/>
        </p:blipFill>
        <p:spPr>
          <a:xfrm>
            <a:off x="1092669" y="3647168"/>
            <a:ext cx="1376211" cy="1481300"/>
          </a:xfrm>
          <a:prstGeom prst="rect">
            <a:avLst/>
          </a:prstGeom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7C3DB2-00D3-4B81-AB8B-7EDBB3B915E9}"/>
              </a:ext>
            </a:extLst>
          </p:cNvPr>
          <p:cNvPicPr/>
          <p:nvPr/>
        </p:nvPicPr>
        <p:blipFill rotWithShape="1">
          <a:blip r:embed="rId2"/>
          <a:srcRect l="16242" t="65815" r="67219" b="4512"/>
          <a:stretch/>
        </p:blipFill>
        <p:spPr>
          <a:xfrm>
            <a:off x="7846920" y="3739140"/>
            <a:ext cx="1376211" cy="14813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1DC12D-08DE-40C0-B884-F72D2AD06CD4}"/>
              </a:ext>
            </a:extLst>
          </p:cNvPr>
          <p:cNvSpPr txBox="1"/>
          <p:nvPr/>
        </p:nvSpPr>
        <p:spPr>
          <a:xfrm>
            <a:off x="1352744" y="503577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13153-E6D1-4C83-8234-3B7D915FCF18}"/>
              </a:ext>
            </a:extLst>
          </p:cNvPr>
          <p:cNvSpPr txBox="1"/>
          <p:nvPr/>
        </p:nvSpPr>
        <p:spPr>
          <a:xfrm>
            <a:off x="8090031" y="5138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1891</TotalTime>
  <Words>319</Words>
  <Application>Microsoft Office PowerPoint</Application>
  <PresentationFormat>Произвольный</PresentationFormat>
  <Paragraphs>105</Paragraphs>
  <Slides>19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DejaVu Sans</vt:lpstr>
      <vt:lpstr>Open Sans</vt:lpstr>
      <vt:lpstr>Symbol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Компьютерные сети</vt:lpstr>
      <vt:lpstr>Сетевая архитектура  «Клиент-сервер»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dc:description/>
  <cp:lastModifiedBy>Mark Simnoviz</cp:lastModifiedBy>
  <cp:revision>34</cp:revision>
  <dcterms:created xsi:type="dcterms:W3CDTF">2017-12-14T19:48:58Z</dcterms:created>
  <dcterms:modified xsi:type="dcterms:W3CDTF">2018-01-15T15:04:43Z</dcterms:modified>
  <dc:language>en-US</dc:language>
</cp:coreProperties>
</file>